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E0B89-D8B3-40C9-B988-EDB8B4E6B72D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0B12A-7FDB-405E-9F0E-3F9D3C900FA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1E534-ECAF-464D-AD8D-752DE0635909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83B08-495E-4F7F-A19B-177E2E2B010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3B08-495E-4F7F-A19B-177E2E2B0109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3115F1-6BA6-47FF-A86F-CE2A25A28F95}" type="datetime4">
              <a:rPr lang="en-IN" smtClean="0"/>
              <a:pPr/>
              <a:t>02 March 2019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E51E534-ECAF-464D-AD8D-752DE0635909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83B08-495E-4F7F-A19B-177E2E2B0109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C19078B-0964-4FC3-9394-C0E5611212EF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IN" smtClean="0"/>
              <a:t>R. Vinoth Kumar</a:t>
            </a:r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C68A-AA19-43FC-8738-E7A069EF2A33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R. Vinoth Kumar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5164-AD78-4317-AF0D-FB500F6D84D6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R. Vinoth Kumar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156-9887-4335-A0E8-8F40151ECFC0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R. Vinoth Kumar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FD3F-8156-4B4D-8626-467800E6D41C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R. Vinoth Kumar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DBD3-FFA5-40E7-9A97-0CB8B1B0606B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R. Vinoth Kumar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F6AAEA-4E14-4091-A0E3-7D8335087F59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IN" smtClean="0"/>
              <a:t>R. Vinoth Kumar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3A42D00-6C2C-4C5A-AEF7-ABFB27FDF618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IN" smtClean="0"/>
              <a:t>R. Vinoth Kumar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369C-AA6F-4E50-B00D-BBEF9B4E2D63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R. Vinoth Kumar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857-9732-4413-ADCF-6D3CE99AE8A4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R. Vinoth Kumar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DDB0-6353-4166-9FA0-C3F6B7A69DDA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R. Vinoth Kumar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950242D-E5A2-4951-8E70-66606E6A874C}" type="datetime4">
              <a:rPr lang="en-IN" smtClean="0"/>
              <a:pPr/>
              <a:t>02 March 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IN" smtClean="0"/>
              <a:t>R. Vinoth Kumar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A0BF356-BD0D-4771-9443-F7058335891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tandhra.ac.in/main/scstcell" TargetMode="External"/><Relationship Id="rId2" Type="http://schemas.openxmlformats.org/officeDocument/2006/relationships/hyperlink" Target="mailto:scstcell@nitandhra.ac.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8975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b="1" i="1" dirty="0" smtClean="0"/>
              <a:t>SCHEDULED </a:t>
            </a:r>
            <a:r>
              <a:rPr lang="en-IN" sz="3200" b="1" i="1" dirty="0" smtClean="0"/>
              <a:t>CASTES/SCHEDULED TRIBES </a:t>
            </a:r>
            <a:r>
              <a:rPr lang="en-IN" sz="3200" b="1" i="1" dirty="0" smtClean="0"/>
              <a:t>CELL </a:t>
            </a:r>
            <a:br>
              <a:rPr lang="en-IN" sz="3200" b="1" i="1" dirty="0" smtClean="0"/>
            </a:br>
            <a:r>
              <a:rPr lang="en-IN" sz="3200" b="1" i="1" dirty="0" smtClean="0"/>
              <a:t>NIT ANDHRA PRADESH</a:t>
            </a:r>
            <a:endParaRPr lang="en-IN" sz="3200" b="1" i="1" dirty="0"/>
          </a:p>
        </p:txBody>
      </p:sp>
      <p:pic>
        <p:nvPicPr>
          <p:cNvPr id="4" name="Picture 7" descr="C:\Users\Vinoth\Desktop\SC ST Cell\NIT-Andhra-Pradesh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5064"/>
            <a:ext cx="254660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None/>
            </a:pPr>
            <a:r>
              <a:rPr lang="en-IN" sz="1800" b="1" dirty="0" smtClean="0">
                <a:solidFill>
                  <a:schemeClr val="accent2"/>
                </a:solidFill>
                <a:latin typeface="+mj-lt"/>
              </a:rPr>
              <a:t>ESTABLISHMENT OF SC/ST CELL</a:t>
            </a:r>
          </a:p>
          <a:p>
            <a:pPr algn="just">
              <a:buFont typeface="Wingdings" pitchFamily="2" charset="2"/>
              <a:buChar char="§"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The SC/ST Cell, a statutory body has been constituted </a:t>
            </a:r>
            <a:r>
              <a:rPr lang="en-IN" sz="1600" b="1" dirty="0" smtClean="0">
                <a:solidFill>
                  <a:srgbClr val="002060"/>
                </a:solidFill>
                <a:latin typeface="Trebuchet MS"/>
              </a:rPr>
              <a:t>in September 2018 </a:t>
            </a: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by the Ministry of Human Resource Management (MHRD), Government of India (GOI) in the NIT Andhra Pradesh to safeguard the interests of the SC/ST students and employees of the Institute as per the instructions of MHRD, GOI from time to time.</a:t>
            </a:r>
          </a:p>
          <a:p>
            <a:pPr algn="just"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None/>
            </a:pPr>
            <a:r>
              <a:rPr lang="en-IN" sz="1800" b="1" dirty="0" smtClean="0">
                <a:solidFill>
                  <a:schemeClr val="accent2"/>
                </a:solidFill>
                <a:latin typeface="+mj-lt"/>
              </a:rPr>
              <a:t>FUNCTIONS OF SC/ST CELL</a:t>
            </a:r>
          </a:p>
          <a:p>
            <a:pPr algn="just">
              <a:buFont typeface="Wingdings" pitchFamily="2" charset="2"/>
              <a:buChar char="§"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Grievances redress for the grievances of SC/ST students and employees and render them necessary help in solving their academic as well as administrative problems.</a:t>
            </a:r>
          </a:p>
          <a:p>
            <a:pPr algn="just"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Promotes higher education among the SC/ST or weaker communities that are suffering from economic, social and educational deprivations.</a:t>
            </a:r>
          </a:p>
          <a:p>
            <a:pPr algn="just"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Continuously monitors and evaluates the reservation policies and other programs intended for SC/STs by the Government of India for their effective implementation at NIT Andhra Pradesh.</a:t>
            </a:r>
          </a:p>
          <a:p>
            <a:pPr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Suggests the follow-up measures to the administration of the Institute for achieving the objectives and targets laid down by Ministry of Human Resource Development for the empowerment of SC/STs.</a:t>
            </a:r>
          </a:p>
          <a:p>
            <a:pPr algn="just"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None/>
            </a:pPr>
            <a:r>
              <a:rPr lang="en-IN" sz="1800" b="1" dirty="0" smtClean="0">
                <a:solidFill>
                  <a:schemeClr val="accent2"/>
                </a:solidFill>
                <a:latin typeface="+mj-lt"/>
              </a:rPr>
              <a:t>RESPONSIBILITIES OF SC/ST CELL</a:t>
            </a:r>
          </a:p>
          <a:p>
            <a:pPr algn="just">
              <a:buFont typeface="Wingdings" pitchFamily="2" charset="2"/>
              <a:buChar char="§"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Coordinating scholarship schemes for the benefit of the students belonging to SC/STs.</a:t>
            </a:r>
          </a:p>
          <a:p>
            <a:pPr algn="just">
              <a:buNone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Special coaching for SC/ST students.</a:t>
            </a:r>
          </a:p>
          <a:p>
            <a:pPr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Conducting/Coordinating training programmes for students and staff (Teaching and Non-Teaching).</a:t>
            </a:r>
          </a:p>
          <a:p>
            <a:pPr algn="just"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None/>
            </a:pPr>
            <a:r>
              <a:rPr lang="en-IN" sz="1800" b="1" dirty="0" smtClean="0">
                <a:solidFill>
                  <a:schemeClr val="accent2"/>
                </a:solidFill>
                <a:latin typeface="+mj-lt"/>
              </a:rPr>
              <a:t>CONTACT PERSON</a:t>
            </a:r>
          </a:p>
          <a:p>
            <a:pPr algn="just">
              <a:buNone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buNone/>
            </a:pPr>
            <a:endParaRPr lang="en-IN" sz="14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buNone/>
            </a:pPr>
            <a:endParaRPr lang="en-IN" sz="14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buNone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Dr. VINOTH KUMAR RAJA</a:t>
            </a:r>
          </a:p>
          <a:p>
            <a:pPr algn="ctr">
              <a:buNone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Coordinator </a:t>
            </a:r>
          </a:p>
          <a:p>
            <a:pPr algn="ctr">
              <a:buNone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SC/ST Cell - NIT Andhra Pradesh</a:t>
            </a:r>
          </a:p>
          <a:p>
            <a:pPr algn="ctr">
              <a:buNone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E-mail: </a:t>
            </a:r>
            <a:r>
              <a:rPr lang="en-IN" sz="1600" b="1" dirty="0" smtClean="0">
                <a:solidFill>
                  <a:srgbClr val="002060"/>
                </a:solidFill>
                <a:latin typeface="+mj-lt"/>
                <a:hlinkClick r:id="rId2"/>
              </a:rPr>
              <a:t>scstcell@nitandhra.ac.in</a:t>
            </a: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Webpage: </a:t>
            </a:r>
            <a:r>
              <a:rPr lang="en-IN" sz="1600" b="1" dirty="0" smtClean="0">
                <a:solidFill>
                  <a:srgbClr val="002060"/>
                </a:solidFill>
                <a:latin typeface="+mj-lt"/>
                <a:hlinkClick r:id="rId3"/>
              </a:rPr>
              <a:t>http://www.nitandhra.ac.in/main/scstcell</a:t>
            </a: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5362" name="Picture 2" descr="Placeholder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9860" y="3501008"/>
            <a:ext cx="1368152" cy="159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5626968" cy="144016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None/>
            </a:pPr>
            <a:r>
              <a:rPr lang="en-IN" sz="1800" b="1" dirty="0" smtClean="0">
                <a:solidFill>
                  <a:schemeClr val="accent2"/>
                </a:solidFill>
                <a:latin typeface="+mj-lt"/>
              </a:rPr>
              <a:t>PROGRAMS ORGANIZED BY SC/ST CELL </a:t>
            </a:r>
          </a:p>
          <a:p>
            <a:pPr algn="just">
              <a:buFont typeface="Wingdings" pitchFamily="2" charset="2"/>
              <a:buChar char="§"/>
            </a:pP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On 4</a:t>
            </a:r>
            <a:r>
              <a:rPr lang="en-IN" sz="1600" b="1" baseline="30000" dirty="0" smtClean="0">
                <a:solidFill>
                  <a:srgbClr val="002060"/>
                </a:solidFill>
                <a:latin typeface="+mj-lt"/>
              </a:rPr>
              <a:t>th</a:t>
            </a: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 January 2019, Inaugurated Free Coaching for </a:t>
            </a:r>
            <a:r>
              <a:rPr lang="en-IN" sz="1600" b="1" dirty="0" smtClean="0">
                <a:solidFill>
                  <a:srgbClr val="002060"/>
                </a:solidFill>
                <a:latin typeface="Trebuchet MS"/>
              </a:rPr>
              <a:t>GATE2019 to </a:t>
            </a:r>
            <a:r>
              <a:rPr lang="en-IN" sz="1600" b="1" dirty="0" smtClean="0">
                <a:solidFill>
                  <a:srgbClr val="C00000"/>
                </a:solidFill>
                <a:latin typeface="+mj-lt"/>
              </a:rPr>
              <a:t>all final students of NIT Andhra Pradesh </a:t>
            </a: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and </a:t>
            </a:r>
            <a:r>
              <a:rPr lang="en-IN" sz="1600" b="1" dirty="0" smtClean="0">
                <a:solidFill>
                  <a:srgbClr val="C00000"/>
                </a:solidFill>
                <a:latin typeface="+mj-lt"/>
              </a:rPr>
              <a:t>SC/ST students from other engineering </a:t>
            </a:r>
            <a:r>
              <a:rPr lang="en-IN" sz="1600" b="1" dirty="0" smtClean="0">
                <a:solidFill>
                  <a:srgbClr val="C00000"/>
                </a:solidFill>
                <a:latin typeface="+mj-lt"/>
              </a:rPr>
              <a:t>colleges </a:t>
            </a: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located </a:t>
            </a:r>
            <a:r>
              <a:rPr lang="en-IN" sz="1600" b="1" dirty="0" smtClean="0">
                <a:solidFill>
                  <a:srgbClr val="002060"/>
                </a:solidFill>
                <a:latin typeface="+mj-lt"/>
              </a:rPr>
              <a:t>in West Godavari district. </a:t>
            </a:r>
          </a:p>
          <a:p>
            <a:pPr algn="just">
              <a:buFont typeface="Wingdings" pitchFamily="2" charset="2"/>
              <a:buChar char="§"/>
            </a:pPr>
            <a:endParaRPr lang="en-IN" sz="16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124" y="697567"/>
            <a:ext cx="2736304" cy="359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Users\Vinoth\Downloads\WhatsApp Image 2019-01-05 at 8.52.34 A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7" y="2060848"/>
            <a:ext cx="2737597" cy="2044023"/>
          </a:xfrm>
          <a:prstGeom prst="rect">
            <a:avLst/>
          </a:prstGeom>
          <a:noFill/>
        </p:spPr>
      </p:pic>
      <p:pic>
        <p:nvPicPr>
          <p:cNvPr id="14344" name="Picture 8" descr="C:\Users\Vinoth\Downloads\WhatsApp Image 2019-01-07 at 12.33.26 P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4032448" cy="1965472"/>
          </a:xfrm>
          <a:prstGeom prst="rect">
            <a:avLst/>
          </a:prstGeom>
          <a:noFill/>
        </p:spPr>
      </p:pic>
      <p:pic>
        <p:nvPicPr>
          <p:cNvPr id="14349" name="Picture 13" descr="C:\Users\Vinoth\Downloads\WhatsApp Image 2019-01-07 at 3.09.21 P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979" y="2052228"/>
            <a:ext cx="2699792" cy="2024844"/>
          </a:xfrm>
          <a:prstGeom prst="rect">
            <a:avLst/>
          </a:prstGeom>
          <a:noFill/>
        </p:spPr>
      </p:pic>
      <p:pic>
        <p:nvPicPr>
          <p:cNvPr id="14350" name="Picture 14" descr="C:\Users\Vinoth\Downloads\WhatsApp Image 2019-01-07 at 3.08.50 PM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437112"/>
            <a:ext cx="4032448" cy="1996452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537884" y="4118883"/>
            <a:ext cx="30752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 algn="just">
              <a:spcBef>
                <a:spcPts val="300"/>
              </a:spcBef>
              <a:buClr>
                <a:srgbClr val="FEB80A"/>
              </a:buClr>
            </a:pPr>
            <a:r>
              <a:rPr lang="en-IN" sz="1000" b="1" dirty="0" smtClean="0">
                <a:solidFill>
                  <a:srgbClr val="EA157A"/>
                </a:solidFill>
                <a:latin typeface="Trebuchet MS"/>
              </a:rPr>
              <a:t>Address by Coordinator Dr. Vinoth Kumar Raja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26189" y="4119276"/>
            <a:ext cx="2975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 algn="just">
              <a:spcBef>
                <a:spcPts val="300"/>
              </a:spcBef>
              <a:buClr>
                <a:srgbClr val="FEB80A"/>
              </a:buClr>
            </a:pPr>
            <a:r>
              <a:rPr lang="en-IN" sz="1000" b="1" dirty="0" smtClean="0">
                <a:solidFill>
                  <a:srgbClr val="EA157A"/>
                </a:solidFill>
                <a:latin typeface="Trebuchet MS"/>
              </a:rPr>
              <a:t>Inaugural Address by Director Prof. CSP </a:t>
            </a:r>
            <a:r>
              <a:rPr lang="en-IN" sz="1000" b="1" dirty="0" err="1" smtClean="0">
                <a:solidFill>
                  <a:srgbClr val="EA157A"/>
                </a:solidFill>
                <a:latin typeface="Trebuchet MS"/>
              </a:rPr>
              <a:t>Rao</a:t>
            </a:r>
            <a:endParaRPr lang="en-IN" sz="1000" b="1" dirty="0" smtClean="0">
              <a:solidFill>
                <a:srgbClr val="EA157A"/>
              </a:solidFill>
              <a:latin typeface="Trebuchet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613" y="6495147"/>
            <a:ext cx="4750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 algn="just">
              <a:spcBef>
                <a:spcPts val="300"/>
              </a:spcBef>
              <a:buClr>
                <a:srgbClr val="FEB80A"/>
              </a:buClr>
            </a:pPr>
            <a:r>
              <a:rPr lang="en-IN" sz="1000" b="1" dirty="0" smtClean="0">
                <a:solidFill>
                  <a:srgbClr val="EA157A"/>
                </a:solidFill>
                <a:latin typeface="Trebuchet MS"/>
              </a:rPr>
              <a:t>Free Study Materials Distribution by Chief Guest Dr. </a:t>
            </a:r>
            <a:r>
              <a:rPr lang="en-IN" sz="1000" b="1" dirty="0" err="1" smtClean="0">
                <a:solidFill>
                  <a:srgbClr val="EA157A"/>
                </a:solidFill>
                <a:latin typeface="Trebuchet MS"/>
              </a:rPr>
              <a:t>Christodas</a:t>
            </a:r>
            <a:r>
              <a:rPr lang="en-IN" sz="1000" b="1" dirty="0" smtClean="0">
                <a:solidFill>
                  <a:srgbClr val="EA157A"/>
                </a:solidFill>
                <a:latin typeface="Trebuchet MS"/>
              </a:rPr>
              <a:t> Gandhi IAS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17523" y="6495540"/>
            <a:ext cx="33589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 algn="just">
              <a:spcBef>
                <a:spcPts val="300"/>
              </a:spcBef>
              <a:buClr>
                <a:srgbClr val="FEB80A"/>
              </a:buClr>
            </a:pPr>
            <a:r>
              <a:rPr lang="en-IN" sz="1000" b="1" dirty="0" smtClean="0">
                <a:solidFill>
                  <a:srgbClr val="EA157A"/>
                </a:solidFill>
                <a:latin typeface="Trebuchet MS"/>
              </a:rPr>
              <a:t>Assembled  GATE Aspirants and Faculty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9" name="Picture 1" descr="C:\Users\Vinoth\Downloads\WhatsApp Image 2019-01-07 at 10.12.43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64742"/>
            <a:ext cx="3816424" cy="2824154"/>
          </a:xfrm>
          <a:prstGeom prst="rect">
            <a:avLst/>
          </a:prstGeom>
          <a:noFill/>
        </p:spPr>
      </p:pic>
      <p:pic>
        <p:nvPicPr>
          <p:cNvPr id="10" name="Picture 2" descr="C:\Users\Vinoth\Downloads\WhatsApp Image 2019-01-05 at 10.58.09 A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022" y="3789040"/>
            <a:ext cx="1380274" cy="3068960"/>
          </a:xfrm>
          <a:prstGeom prst="rect">
            <a:avLst/>
          </a:prstGeom>
          <a:noFill/>
        </p:spPr>
      </p:pic>
      <p:pic>
        <p:nvPicPr>
          <p:cNvPr id="11" name="Picture 3" descr="C:\Users\Vinoth\Downloads\WhatsApp Image 2019-01-05 at 10.24.45 A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566" y="3742747"/>
            <a:ext cx="2448272" cy="3115253"/>
          </a:xfrm>
          <a:prstGeom prst="rect">
            <a:avLst/>
          </a:prstGeom>
          <a:noFill/>
        </p:spPr>
      </p:pic>
      <p:pic>
        <p:nvPicPr>
          <p:cNvPr id="12" name="Picture 4" descr="C:\Users\Vinoth\Downloads\WhatsApp Image 2019-01-05 at 8.35.05 A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5862" y="3748271"/>
            <a:ext cx="1368152" cy="3109729"/>
          </a:xfrm>
          <a:prstGeom prst="rect">
            <a:avLst/>
          </a:prstGeom>
          <a:noFill/>
        </p:spPr>
      </p:pic>
      <p:pic>
        <p:nvPicPr>
          <p:cNvPr id="13315" name="Picture 3" descr="C:\Users\Vinoth\Downloads\WhatsApp Image 2019-01-06 at 10.33.08 A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836712"/>
            <a:ext cx="3960440" cy="286706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713229" y="476672"/>
            <a:ext cx="3288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 algn="just">
              <a:spcBef>
                <a:spcPts val="300"/>
              </a:spcBef>
              <a:buClr>
                <a:srgbClr val="FEB80A"/>
              </a:buClr>
            </a:pPr>
            <a:r>
              <a:rPr lang="en-IN" b="1" dirty="0" smtClean="0">
                <a:solidFill>
                  <a:srgbClr val="EA157A"/>
                </a:solidFill>
                <a:latin typeface="Trebuchet MS"/>
              </a:rPr>
              <a:t>HIGHLIGHTS IN NEWS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F356-BD0D-4771-9443-F70583358919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4645555" cy="34811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995" y="4437112"/>
            <a:ext cx="40546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56032" algn="just">
              <a:spcBef>
                <a:spcPts val="300"/>
              </a:spcBef>
              <a:buClr>
                <a:srgbClr val="FEB80A"/>
              </a:buClr>
            </a:pPr>
            <a:r>
              <a:rPr lang="en-IN" sz="1000" b="1" dirty="0" smtClean="0">
                <a:solidFill>
                  <a:srgbClr val="EA157A"/>
                </a:solidFill>
                <a:latin typeface="Trebuchet MS"/>
              </a:rPr>
              <a:t>GATE 2019 Free Coaching by SC/ST Cell of NIT Andhra Pradesh</a:t>
            </a:r>
            <a:endParaRPr lang="en-IN" sz="1000" b="1" dirty="0" smtClean="0">
              <a:solidFill>
                <a:srgbClr val="EA157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48934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749</TotalTime>
  <Words>294</Words>
  <Application>Microsoft Office PowerPoint</Application>
  <PresentationFormat>On-screen Show (4:3)</PresentationFormat>
  <Paragraphs>51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Georgia</vt:lpstr>
      <vt:lpstr>Trebuchet MS</vt:lpstr>
      <vt:lpstr>Wingdings</vt:lpstr>
      <vt:lpstr>Wingdings 2</vt:lpstr>
      <vt:lpstr>Urban</vt:lpstr>
      <vt:lpstr>SCHEDULED CASTES/SCHEDULED TRIBES CELL  NIT ANDHRA PRADESH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Vinoth Kumar Raja</dc:creator>
  <cp:lastModifiedBy>VINOTH KUMAR</cp:lastModifiedBy>
  <cp:revision>163</cp:revision>
  <dcterms:created xsi:type="dcterms:W3CDTF">2018-12-05T15:09:29Z</dcterms:created>
  <dcterms:modified xsi:type="dcterms:W3CDTF">2019-03-02T11:47:31Z</dcterms:modified>
</cp:coreProperties>
</file>